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1"/>
  </p:notesMasterIdLst>
  <p:sldIdLst>
    <p:sldId id="268" r:id="rId2"/>
    <p:sldId id="257" r:id="rId3"/>
    <p:sldId id="269" r:id="rId4"/>
    <p:sldId id="275" r:id="rId5"/>
    <p:sldId id="270" r:id="rId6"/>
    <p:sldId id="276" r:id="rId7"/>
    <p:sldId id="272" r:id="rId8"/>
    <p:sldId id="271" r:id="rId9"/>
    <p:sldId id="273" r:id="rId10"/>
    <p:sldId id="258" r:id="rId11"/>
    <p:sldId id="279" r:id="rId12"/>
    <p:sldId id="280" r:id="rId13"/>
    <p:sldId id="281" r:id="rId14"/>
    <p:sldId id="283" r:id="rId15"/>
    <p:sldId id="284" r:id="rId16"/>
    <p:sldId id="285" r:id="rId17"/>
    <p:sldId id="286" r:id="rId18"/>
    <p:sldId id="282" r:id="rId19"/>
    <p:sldId id="259" r:id="rId20"/>
    <p:sldId id="260" r:id="rId21"/>
    <p:sldId id="278" r:id="rId22"/>
    <p:sldId id="261" r:id="rId23"/>
    <p:sldId id="262" r:id="rId24"/>
    <p:sldId id="263" r:id="rId25"/>
    <p:sldId id="264" r:id="rId26"/>
    <p:sldId id="277" r:id="rId27"/>
    <p:sldId id="265" r:id="rId28"/>
    <p:sldId id="266" r:id="rId29"/>
    <p:sldId id="274" r:id="rId3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5854"/>
    <p:restoredTop sz="93142"/>
  </p:normalViewPr>
  <p:slideViewPr>
    <p:cSldViewPr>
      <p:cViewPr varScale="1">
        <p:scale>
          <a:sx n="68" d="100"/>
          <a:sy n="68" d="100"/>
        </p:scale>
        <p:origin x="1524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A3F32EC-4522-1A42-A4BA-6B119CAB2D2E}" type="datetimeFigureOut">
              <a:rPr lang="en-US" smtClean="0"/>
              <a:t>3/12/2019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2FCCA83-96F6-A949-B562-16934038124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224320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E2FB5AFF-6AF5-4970-A857-F58F7A270ED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488DA4EB-6BDB-478D-BE61-0520DB38129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7ED411D3-B532-4F1C-954A-F5E285968A9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40FCFBEA-7158-43B9-8C43-BA89161979D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321A18A9-C648-4B1E-A1F2-23ECCD68A00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063DC961-A42F-4B79-A8E8-E847F65E983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C120674E-B2C8-45C2-ABB8-4A6CF9D86C9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61959610-FEB6-4038-B1AA-DD9311F6634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7E20D0AB-D147-4DA3-A0DE-966C307FB36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8E0345DE-2356-43DA-9BBB-189ED56F1FC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54927DC9-A785-4BD4-8BDB-B9170B1DFEE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8294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>
            <a:lvl1pPr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white">
                    <a:tint val="75000"/>
                  </a:prst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white">
                    <a:tint val="75000"/>
                  </a:prst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white">
                    <a:tint val="75000"/>
                  </a:prst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9F3A6925-9D88-419D-98B6-75536DBB3F1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>
    <p:fade/>
  </p:transition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+mj-lt"/>
          <a:ea typeface="+mj-ea"/>
          <a:cs typeface="+mj-cs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pop-wuj.org/" TargetMode="External"/><Relationship Id="rId2" Type="http://schemas.openxmlformats.org/officeDocument/2006/relationships/hyperlink" Target="http://www.isls.com/costarica/" TargetMode="Externa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kern="1200" dirty="0"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  <a:ea typeface="+mj-ea"/>
                <a:cs typeface="+mj-cs"/>
              </a:rPr>
              <a:t>Thank You!</a:t>
            </a:r>
          </a:p>
        </p:txBody>
      </p:sp>
      <p:sp>
        <p:nvSpPr>
          <p:cNvPr id="158723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/>
          <a:lstStyle/>
          <a:p>
            <a:pPr algn="ctr" eaLnBrk="1" hangingPunct="1">
              <a:buFont typeface="Monotype Sorts" charset="2"/>
              <a:buNone/>
            </a:pPr>
            <a:endParaRPr lang="en-US"/>
          </a:p>
          <a:p>
            <a:pPr algn="ctr" eaLnBrk="1" hangingPunct="1">
              <a:buFont typeface="Monotype Sorts" charset="2"/>
              <a:buNone/>
            </a:pPr>
            <a:r>
              <a:rPr lang="en-US"/>
              <a:t>Global Health Programs</a:t>
            </a:r>
          </a:p>
        </p:txBody>
      </p:sp>
      <p:sp>
        <p:nvSpPr>
          <p:cNvPr id="158724" name="WordArt 4"/>
          <p:cNvSpPr>
            <a:spLocks noChangeArrowheads="1" noChangeShapeType="1" noTextEdit="1"/>
          </p:cNvSpPr>
          <p:nvPr/>
        </p:nvSpPr>
        <p:spPr bwMode="auto">
          <a:xfrm rot="5400000">
            <a:off x="-1909762" y="3738562"/>
            <a:ext cx="4648200" cy="523875"/>
          </a:xfrm>
          <a:prstGeom prst="rect">
            <a:avLst/>
          </a:prstGeom>
        </p:spPr>
        <p:txBody>
          <a:bodyPr vert="wordArtVert"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auto"/>
            <a:r>
              <a:rPr lang="en-US" sz="3600" kern="10">
                <a:ln w="25400">
                  <a:solidFill>
                    <a:schemeClr val="folHlink"/>
                  </a:solidFill>
                  <a:miter lim="800000"/>
                  <a:headEnd type="none" w="sm" len="sm"/>
                  <a:tailEnd type="none" w="sm" len="sm"/>
                </a:ln>
                <a:solidFill>
                  <a:srgbClr val="FFFF00"/>
                </a:solidFill>
                <a:latin typeface="Arial"/>
                <a:cs typeface="Arial"/>
              </a:rPr>
              <a:t>Thank You</a:t>
            </a:r>
          </a:p>
        </p:txBody>
      </p:sp>
      <p:pic>
        <p:nvPicPr>
          <p:cNvPr id="158725" name="Picture 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90800" y="3124200"/>
            <a:ext cx="4200525" cy="300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76600" y="1219200"/>
            <a:ext cx="2717800" cy="974474"/>
          </a:xfrm>
          <a:prstGeom prst="rect">
            <a:avLst/>
          </a:prstGeom>
        </p:spPr>
      </p:pic>
    </p:spTree>
  </p:cSld>
  <p:clrMapOvr>
    <a:masterClrMapping/>
  </p:clrMapOvr>
  <p:transition>
    <p:fad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4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 dirty="0"/>
              <a:t>Global Programs Leadership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/>
            <a:endParaRPr lang="en-US" sz="3600" dirty="0"/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sz="3200" dirty="0"/>
              <a:t>Manish Garg, MD FAAEM</a:t>
            </a:r>
          </a:p>
          <a:p>
            <a:pPr lvl="2" eaLnBrk="1" hangingPunct="1">
              <a:buFont typeface="Wingdings" panose="05000000000000000000" pitchFamily="2" charset="2"/>
              <a:buChar char="§"/>
            </a:pPr>
            <a:r>
              <a:rPr lang="en-US" sz="2800" dirty="0"/>
              <a:t>Director of Global Medicine</a:t>
            </a:r>
          </a:p>
          <a:p>
            <a:pPr eaLnBrk="1" hangingPunct="1"/>
            <a:endParaRPr lang="en-US" sz="3600" dirty="0"/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sz="3200" dirty="0" smtClean="0"/>
              <a:t>Gina </a:t>
            </a:r>
            <a:r>
              <a:rPr lang="en-US" sz="3200" dirty="0" smtClean="0"/>
              <a:t>Ralph</a:t>
            </a:r>
            <a:r>
              <a:rPr lang="en-US" sz="3200" smtClean="0"/>
              <a:t>, Sr. </a:t>
            </a:r>
            <a:r>
              <a:rPr lang="en-US" sz="3200" dirty="0" smtClean="0"/>
              <a:t>Coordinator</a:t>
            </a:r>
            <a:endParaRPr lang="en-US" sz="3200" dirty="0" smtClean="0"/>
          </a:p>
          <a:p>
            <a:pPr lvl="2" eaLnBrk="1" hangingPunct="1">
              <a:buFont typeface="Wingdings" panose="05000000000000000000" pitchFamily="2" charset="2"/>
              <a:buChar char="§"/>
            </a:pPr>
            <a:r>
              <a:rPr lang="en-US" sz="2800" dirty="0" smtClean="0"/>
              <a:t>Clerkships, Medical Education</a:t>
            </a:r>
            <a:endParaRPr lang="en-US" sz="2800" dirty="0"/>
          </a:p>
        </p:txBody>
      </p:sp>
    </p:spTree>
  </p:cSld>
  <p:clrMapOvr>
    <a:masterClrMapping/>
  </p:clrMapOvr>
  <p:transition>
    <p:fad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 dirty="0"/>
              <a:t>How Do I Go?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 lnSpcReduction="10000"/>
          </a:bodyPr>
          <a:lstStyle/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Determine Where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(Affiliate, Relationship, or Your Own)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May Need Letters from the Dean’s Office</a:t>
            </a:r>
          </a:p>
          <a:p>
            <a:pPr lvl="2" eaLnBrk="1" hangingPunct="1">
              <a:lnSpc>
                <a:spcPct val="90000"/>
              </a:lnSpc>
            </a:pPr>
            <a:r>
              <a:rPr lang="en-US" dirty="0"/>
              <a:t>Standing, Liability Insurance, Passage Letter</a:t>
            </a:r>
          </a:p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Contact </a:t>
            </a:r>
            <a:r>
              <a:rPr lang="en-US" sz="3600" dirty="0" smtClean="0"/>
              <a:t>Gina </a:t>
            </a:r>
            <a:r>
              <a:rPr lang="en-US" sz="3600" dirty="0"/>
              <a:t>and Myself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(For Links to Narrated </a:t>
            </a:r>
            <a:r>
              <a:rPr lang="en-US" dirty="0" err="1"/>
              <a:t>Powerpoint</a:t>
            </a:r>
            <a:r>
              <a:rPr lang="en-US" dirty="0"/>
              <a:t> , International  Documents to Complete &amp; Health Insurance) </a:t>
            </a:r>
          </a:p>
        </p:txBody>
      </p:sp>
    </p:spTree>
  </p:cSld>
  <p:clrMapOvr>
    <a:masterClrMapping/>
  </p:clrMapOvr>
  <p:transition>
    <p:fad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 dirty="0"/>
              <a:t>Finding The List Of Affiliates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  <a:buNone/>
            </a:pPr>
            <a:endParaRPr lang="en-US" sz="3600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587500"/>
            <a:ext cx="9144000" cy="36676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2056570"/>
      </p:ext>
    </p:extLst>
  </p:cSld>
  <p:clrMapOvr>
    <a:masterClrMapping/>
  </p:clrMapOvr>
  <p:transition>
    <p:fad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endParaRPr lang="en-US" dirty="0"/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  <a:buNone/>
            </a:pPr>
            <a:endParaRPr lang="en-US" sz="36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232" y="838200"/>
            <a:ext cx="9045568" cy="495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6400" y="1609061"/>
            <a:ext cx="6261100" cy="4182140"/>
          </a:xfrm>
          <a:prstGeom prst="rect">
            <a:avLst/>
          </a:prstGeom>
        </p:spPr>
      </p:pic>
    </p:spTree>
  </p:cSld>
  <p:clrMapOvr>
    <a:masterClrMapping/>
  </p:clrMapOvr>
  <p:transition>
    <p:fad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 dirty="0"/>
              <a:t>Spanish Language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ISLS Costa Rica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>
                <a:hlinkClick r:id="rId2"/>
              </a:rPr>
              <a:t>http://www.isls.com/costarica/</a:t>
            </a:r>
            <a:endParaRPr lang="en-US" dirty="0"/>
          </a:p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Pop </a:t>
            </a:r>
            <a:r>
              <a:rPr lang="en-US" sz="3600" dirty="0" err="1"/>
              <a:t>Wuj</a:t>
            </a:r>
            <a:r>
              <a:rPr lang="en-US" sz="3600" dirty="0"/>
              <a:t> Guatemala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>
                <a:hlinkClick r:id="rId3"/>
              </a:rPr>
              <a:t>www.pop-wuj.org</a:t>
            </a:r>
            <a:endParaRPr lang="en-US" dirty="0"/>
          </a:p>
          <a:p>
            <a:pPr lvl="1" eaLnBrk="1" hangingPunct="1">
              <a:lnSpc>
                <a:spcPct val="90000"/>
              </a:lnSpc>
            </a:pPr>
            <a:endParaRPr lang="en-US" dirty="0"/>
          </a:p>
          <a:p>
            <a:pPr lvl="1" eaLnBrk="1" hangingPunct="1">
              <a:lnSpc>
                <a:spcPct val="90000"/>
              </a:lnSpc>
            </a:pPr>
            <a:endParaRPr lang="en-US" dirty="0"/>
          </a:p>
          <a:p>
            <a:pPr lvl="1" eaLnBrk="1" hangingPunct="1">
              <a:lnSpc>
                <a:spcPct val="90000"/>
              </a:lnSpc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422395"/>
      </p:ext>
    </p:extLst>
  </p:cSld>
  <p:clrMapOvr>
    <a:masterClrMapping/>
  </p:clrMapOvr>
  <p:transition>
    <p:fad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623576"/>
            <a:ext cx="4724400" cy="43200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76800" y="1670568"/>
            <a:ext cx="4191000" cy="43492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Liability Insurance &amp; Passage Letter</a:t>
            </a:r>
          </a:p>
        </p:txBody>
      </p:sp>
    </p:spTree>
  </p:cSld>
  <p:clrMapOvr>
    <a:masterClrMapping/>
  </p:clrMapOvr>
  <p:transition>
    <p:fad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 dirty="0"/>
              <a:t>Personal Trip &amp; Health Insurance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Personal Trip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Send Me A Link To Experience for Approval</a:t>
            </a:r>
          </a:p>
          <a:p>
            <a:pPr eaLnBrk="1" hangingPunct="1">
              <a:lnSpc>
                <a:spcPct val="90000"/>
              </a:lnSpc>
            </a:pPr>
            <a:endParaRPr lang="en-US" sz="3600" dirty="0"/>
          </a:p>
          <a:p>
            <a:pPr eaLnBrk="1" hangingPunct="1">
              <a:lnSpc>
                <a:spcPct val="90000"/>
              </a:lnSpc>
            </a:pPr>
            <a:r>
              <a:rPr lang="en-US" sz="3600" dirty="0"/>
              <a:t>Health Insurance https://www.hthstudents.com/</a:t>
            </a:r>
          </a:p>
          <a:p>
            <a:pPr lvl="1" eaLnBrk="1" hangingPunct="1">
              <a:lnSpc>
                <a:spcPct val="90000"/>
              </a:lnSpc>
            </a:pPr>
            <a:endParaRPr lang="en-US" dirty="0"/>
          </a:p>
          <a:p>
            <a:pPr lvl="1" eaLnBrk="1" hangingPunct="1"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0"/>
            <a:ext cx="5257800" cy="68341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/>
          <a:lstStyle/>
          <a:p>
            <a:pPr eaLnBrk="1" hangingPunct="1"/>
            <a:r>
              <a:rPr lang="en-US"/>
              <a:t>Temple Institutional Requirements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</a:pPr>
            <a:r>
              <a:rPr lang="en-US" sz="3600"/>
              <a:t>Safety</a:t>
            </a:r>
          </a:p>
          <a:p>
            <a:pPr eaLnBrk="1" hangingPunct="1">
              <a:lnSpc>
                <a:spcPct val="90000"/>
              </a:lnSpc>
            </a:pPr>
            <a:endParaRPr lang="en-US" sz="3600"/>
          </a:p>
          <a:p>
            <a:pPr eaLnBrk="1" hangingPunct="1">
              <a:lnSpc>
                <a:spcPct val="90000"/>
              </a:lnSpc>
            </a:pPr>
            <a:r>
              <a:rPr lang="en-US" sz="3600"/>
              <a:t>Structured Evaluation &amp; Oversight</a:t>
            </a:r>
          </a:p>
          <a:p>
            <a:pPr eaLnBrk="1" hangingPunct="1">
              <a:lnSpc>
                <a:spcPct val="90000"/>
              </a:lnSpc>
            </a:pPr>
            <a:endParaRPr lang="en-US" sz="3600"/>
          </a:p>
          <a:p>
            <a:pPr eaLnBrk="1" hangingPunct="1">
              <a:lnSpc>
                <a:spcPct val="90000"/>
              </a:lnSpc>
            </a:pPr>
            <a:r>
              <a:rPr lang="en-US" sz="3600"/>
              <a:t>Educational Validity</a:t>
            </a:r>
          </a:p>
          <a:p>
            <a:pPr eaLnBrk="1" hangingPunct="1">
              <a:lnSpc>
                <a:spcPct val="90000"/>
              </a:lnSpc>
            </a:pPr>
            <a:endParaRPr lang="en-US" sz="3600"/>
          </a:p>
          <a:p>
            <a:pPr eaLnBrk="1" hangingPunct="1">
              <a:lnSpc>
                <a:spcPct val="90000"/>
              </a:lnSpc>
            </a:pPr>
            <a:r>
              <a:rPr lang="en-US" sz="3600"/>
              <a:t>Electronic Documentation</a:t>
            </a:r>
          </a:p>
        </p:txBody>
      </p:sp>
    </p:spTree>
  </p:cSld>
  <p:clrMapOvr>
    <a:masterClrMapping/>
  </p:clrMapOvr>
  <p:transition>
    <p:fad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5B66571-F12B-5F41-B4B8-328961CCB1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752" y="1"/>
            <a:ext cx="880449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6063097"/>
      </p:ext>
    </p:extLst>
  </p:cSld>
  <p:clrMapOvr>
    <a:masterClrMapping/>
  </p:clrMapOvr>
  <p:transition>
    <p:fad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DAE5BE96-4187-1E4B-9BE7-0278F3D546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4738" y="304801"/>
            <a:ext cx="8719577" cy="632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6260297"/>
      </p:ext>
    </p:extLst>
  </p:cSld>
  <p:clrMapOvr>
    <a:masterClrMapping/>
  </p:clrMapOvr>
  <p:transition>
    <p:fade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6C53AFE-490A-B74C-BEE0-1367EF18375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0" y="152400"/>
            <a:ext cx="8458200" cy="66015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991612"/>
      </p:ext>
    </p:extLst>
  </p:cSld>
  <p:clrMapOvr>
    <a:masterClrMapping/>
  </p:clrMapOvr>
  <p:transition>
    <p:fade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A9579C0-87D4-F544-B39D-E8006924ECC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304800"/>
            <a:ext cx="8872320" cy="632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0560207"/>
      </p:ext>
    </p:extLst>
  </p:cSld>
  <p:clrMapOvr>
    <a:masterClrMapping/>
  </p:clrMapOvr>
  <p:transition>
    <p:fad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64CB520-6C3F-0246-AD9A-CB1253ADAC0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331" y="304800"/>
            <a:ext cx="8538209" cy="632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3729146"/>
      </p:ext>
    </p:extLst>
  </p:cSld>
  <p:clrMapOvr>
    <a:masterClrMapping/>
  </p:clrMapOvr>
  <p:transition>
    <p:fade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05AC5495-A307-934B-88CE-B225B608DF0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6267" y="381000"/>
            <a:ext cx="8652933" cy="6214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5543591"/>
      </p:ext>
    </p:extLst>
  </p:cSld>
  <p:clrMapOvr>
    <a:masterClrMapping/>
  </p:clrMapOvr>
  <p:transition>
    <p:fade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163BB9B-5E66-1D4E-86D3-BDB9A69195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361" y="381000"/>
            <a:ext cx="9052639" cy="6184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9054933"/>
      </p:ext>
    </p:extLst>
  </p:cSld>
  <p:clrMapOvr>
    <a:masterClrMapping/>
  </p:clrMapOvr>
  <p:transition>
    <p:fade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-1187648"/>
            <a:ext cx="9144000" cy="72943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b="1" dirty="0" smtClean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b="1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b="1" dirty="0" smtClean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b="1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b="1" dirty="0" smtClean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r>
              <a:rPr lang="en-US" b="1" dirty="0" smtClean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Additional </a:t>
            </a:r>
            <a:r>
              <a:rPr lang="en-US" b="1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Requirements: Temple University's Education Abroad &amp; Overseas Campus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I’m happy to inform that Temple now provides international travel medical insurance through International SOS at no cost to travelers, provided that they create a profile and then register their travel (flight and accommodation information) in our new </a:t>
            </a:r>
            <a:r>
              <a:rPr lang="en-US" b="1" dirty="0">
                <a:solidFill>
                  <a:srgbClr val="FF0000"/>
                </a:solidFill>
              </a:rPr>
              <a:t>“</a:t>
            </a:r>
            <a:r>
              <a:rPr lang="en-US" b="1" dirty="0" err="1">
                <a:solidFill>
                  <a:srgbClr val="FF0000"/>
                </a:solidFill>
              </a:rPr>
              <a:t>MyTrips</a:t>
            </a:r>
            <a:r>
              <a:rPr lang="en-US" b="1" dirty="0">
                <a:solidFill>
                  <a:srgbClr val="FF0000"/>
                </a:solidFill>
              </a:rPr>
              <a:t>”</a:t>
            </a:r>
            <a:r>
              <a:rPr lang="en-US" b="1" dirty="0">
                <a:solidFill>
                  <a:srgbClr val="00B050"/>
                </a:solidFill>
              </a:rPr>
              <a:t> </a:t>
            </a:r>
            <a:r>
              <a:rPr lang="en-US" dirty="0"/>
              <a:t>system. </a:t>
            </a:r>
          </a:p>
          <a:p>
            <a:endParaRPr lang="en-US" dirty="0"/>
          </a:p>
          <a:p>
            <a:r>
              <a:rPr lang="en-US" dirty="0"/>
              <a:t>More information about this change in providers (and the benefits available through International SOS) is available on our website, here</a:t>
            </a:r>
            <a:r>
              <a:rPr lang="en-US" b="1" dirty="0">
                <a:solidFill>
                  <a:schemeClr val="accent1">
                    <a:lumMod val="50000"/>
                  </a:schemeClr>
                </a:solidFill>
              </a:rPr>
              <a:t>: </a:t>
            </a:r>
            <a:r>
              <a:rPr lang="en-US" b="1" dirty="0">
                <a:solidFill>
                  <a:srgbClr val="FF0000"/>
                </a:solidFill>
              </a:rPr>
              <a:t>https://studyabroad.temple.edu/health-and-safety#SOS   </a:t>
            </a:r>
          </a:p>
          <a:p>
            <a:endParaRPr lang="en-US" dirty="0"/>
          </a:p>
          <a:p>
            <a:r>
              <a:rPr lang="en-US" dirty="0"/>
              <a:t>Finally, in addition to completing the online registration, all travelers must also download and complete the forms posted on </a:t>
            </a:r>
            <a:r>
              <a:rPr lang="en-US" b="1" dirty="0"/>
              <a:t>Temple’s Travel Registry </a:t>
            </a:r>
            <a:r>
              <a:rPr lang="en-US" dirty="0"/>
              <a:t>(TUTR) website. Instructions for submitting the forms are provided directly within each form. The direct link is available here: </a:t>
            </a:r>
            <a:r>
              <a:rPr lang="en-US" b="1" dirty="0">
                <a:solidFill>
                  <a:srgbClr val="FF0000"/>
                </a:solidFill>
              </a:rPr>
              <a:t>https://tutr.temple.edu/lforms.aspx </a:t>
            </a:r>
          </a:p>
          <a:p>
            <a:endParaRPr lang="en-US" dirty="0"/>
          </a:p>
          <a:p>
            <a:r>
              <a:rPr lang="en-US" dirty="0"/>
              <a:t>Best, </a:t>
            </a:r>
          </a:p>
          <a:p>
            <a:r>
              <a:rPr lang="en-US" dirty="0"/>
              <a:t>Jacleen </a:t>
            </a:r>
            <a:r>
              <a:rPr lang="en-US" dirty="0" err="1"/>
              <a:t>Mowrey</a:t>
            </a:r>
            <a:r>
              <a:rPr lang="en-US" dirty="0"/>
              <a:t>| Associate Director | Education Abroad &amp; Overseas Campuses</a:t>
            </a:r>
          </a:p>
          <a:p>
            <a:r>
              <a:rPr lang="en-US" dirty="0"/>
              <a:t>Temple University | 200 </a:t>
            </a:r>
            <a:r>
              <a:rPr lang="en-US" dirty="0" err="1"/>
              <a:t>Tuttleman</a:t>
            </a:r>
            <a:r>
              <a:rPr lang="en-US" dirty="0"/>
              <a:t> Learning Center | 1809 N 13th Street | Philadelphia, PA 19122 (P) 215.204.0720 | (F) 215.204.0729 | </a:t>
            </a:r>
            <a:r>
              <a:rPr lang="en-US" b="1" dirty="0">
                <a:solidFill>
                  <a:srgbClr val="FF0000"/>
                </a:solidFill>
              </a:rPr>
              <a:t>studyabroad.temple.edu</a:t>
            </a:r>
          </a:p>
        </p:txBody>
      </p:sp>
    </p:spTree>
    <p:extLst>
      <p:ext uri="{BB962C8B-B14F-4D97-AF65-F5344CB8AC3E}">
        <p14:creationId xmlns:p14="http://schemas.microsoft.com/office/powerpoint/2010/main" val="807506640"/>
      </p:ext>
    </p:extLst>
  </p:cSld>
  <p:clrMapOvr>
    <a:masterClrMapping/>
  </p:clrMapOvr>
  <p:transition>
    <p:fade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Documents Checklist</a:t>
            </a:r>
          </a:p>
        </p:txBody>
      </p:sp>
      <p:pic>
        <p:nvPicPr>
          <p:cNvPr id="189444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828800" y="1295400"/>
            <a:ext cx="5486400" cy="531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>
    <p:fade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Pre-Travel Safety/Information</a:t>
            </a:r>
          </a:p>
        </p:txBody>
      </p:sp>
      <p:pic>
        <p:nvPicPr>
          <p:cNvPr id="194564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676400" y="1249363"/>
            <a:ext cx="5791200" cy="5608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E8C5638C-2656-934C-A567-F3C747DBF67C}"/>
              </a:ext>
            </a:extLst>
          </p:cNvPr>
          <p:cNvSpPr txBox="1"/>
          <p:nvPr/>
        </p:nvSpPr>
        <p:spPr>
          <a:xfrm>
            <a:off x="3657600" y="1600200"/>
            <a:ext cx="2590800" cy="2286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>
                <a:effectLst>
                  <a:outerShdw blurRad="38100" dist="38100" dir="2700000" algn="tl">
                    <a:srgbClr val="000000"/>
                  </a:outerShdw>
                </a:effectLst>
              </a:rPr>
              <a:t>LCME Compliance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82877" y="1414094"/>
            <a:ext cx="4378246" cy="52452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4298832"/>
      </p:ext>
    </p:extLst>
  </p:cSld>
  <p:clrMapOvr>
    <a:masterClrMapping/>
  </p:clrMapOvr>
  <p:transition>
    <p:fade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Pre-Travel Authorization</a:t>
            </a:r>
          </a:p>
        </p:txBody>
      </p:sp>
      <p:pic>
        <p:nvPicPr>
          <p:cNvPr id="193540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676400" y="1249363"/>
            <a:ext cx="5791200" cy="5608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7502F2B-B06A-AD4B-98B4-51B4CCE0864F}"/>
              </a:ext>
            </a:extLst>
          </p:cNvPr>
          <p:cNvSpPr txBox="1"/>
          <p:nvPr/>
        </p:nvSpPr>
        <p:spPr>
          <a:xfrm>
            <a:off x="3657600" y="1676400"/>
            <a:ext cx="2590800" cy="2286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Expectations &amp; Validation</a:t>
            </a:r>
          </a:p>
        </p:txBody>
      </p:sp>
      <p:pic>
        <p:nvPicPr>
          <p:cNvPr id="192516" name="Picture 4"/>
          <p:cNvPicPr>
            <a:picLocks noChangeAspect="1" noChangeArrowheads="1"/>
          </p:cNvPicPr>
          <p:nvPr/>
        </p:nvPicPr>
        <p:blipFill>
          <a:blip r:embed="rId2" cstate="print"/>
          <a:srcRect l="7500" t="20396" r="7500" b="7199"/>
          <a:stretch>
            <a:fillRect/>
          </a:stretch>
        </p:blipFill>
        <p:spPr bwMode="auto">
          <a:xfrm>
            <a:off x="76200" y="1524000"/>
            <a:ext cx="9067800" cy="48275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98EE07B-F2D3-A145-8850-F9223E584B65}"/>
              </a:ext>
            </a:extLst>
          </p:cNvPr>
          <p:cNvSpPr txBox="1"/>
          <p:nvPr/>
        </p:nvSpPr>
        <p:spPr>
          <a:xfrm>
            <a:off x="1600200" y="1981200"/>
            <a:ext cx="914400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88B6185-6D51-534E-A25F-E3FDDF46C3A1}"/>
              </a:ext>
            </a:extLst>
          </p:cNvPr>
          <p:cNvSpPr txBox="1"/>
          <p:nvPr/>
        </p:nvSpPr>
        <p:spPr>
          <a:xfrm>
            <a:off x="6477000" y="1981200"/>
            <a:ext cx="838200" cy="102198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Activities Log: Clinical</a:t>
            </a:r>
          </a:p>
        </p:txBody>
      </p:sp>
      <p:pic>
        <p:nvPicPr>
          <p:cNvPr id="191492" name="Picture 4"/>
          <p:cNvPicPr>
            <a:picLocks noChangeAspect="1" noChangeArrowheads="1"/>
          </p:cNvPicPr>
          <p:nvPr/>
        </p:nvPicPr>
        <p:blipFill>
          <a:blip r:embed="rId2" cstate="print"/>
          <a:srcRect l="7500" t="20396" r="7500" b="7199"/>
          <a:stretch>
            <a:fillRect/>
          </a:stretch>
        </p:blipFill>
        <p:spPr bwMode="auto">
          <a:xfrm>
            <a:off x="0" y="1381125"/>
            <a:ext cx="9144000" cy="4867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D61711D-9A8D-0546-8EC4-8399BC5B2555}"/>
              </a:ext>
            </a:extLst>
          </p:cNvPr>
          <p:cNvSpPr txBox="1"/>
          <p:nvPr/>
        </p:nvSpPr>
        <p:spPr>
          <a:xfrm>
            <a:off x="1371600" y="1676400"/>
            <a:ext cx="914400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C416095-6032-AE49-B1B0-99D29FC01D7F}"/>
              </a:ext>
            </a:extLst>
          </p:cNvPr>
          <p:cNvSpPr txBox="1"/>
          <p:nvPr/>
        </p:nvSpPr>
        <p:spPr>
          <a:xfrm>
            <a:off x="6248400" y="1676400"/>
            <a:ext cx="914400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Activities Log: Language</a:t>
            </a:r>
          </a:p>
        </p:txBody>
      </p:sp>
      <p:pic>
        <p:nvPicPr>
          <p:cNvPr id="190468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676400" y="1249363"/>
            <a:ext cx="5791200" cy="5608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B047BC6D-C00D-724D-BA89-3B72E55EAEF2}"/>
              </a:ext>
            </a:extLst>
          </p:cNvPr>
          <p:cNvSpPr txBox="1"/>
          <p:nvPr/>
        </p:nvSpPr>
        <p:spPr>
          <a:xfrm>
            <a:off x="3657600" y="1524000"/>
            <a:ext cx="1094592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>
                <a:effectLst>
                  <a:outerShdw blurRad="38100" dist="38100" dir="2700000" algn="tl">
                    <a:srgbClr val="000000"/>
                  </a:outerShdw>
                </a:effectLst>
              </a:rPr>
              <a:t>Supervisor Evaluation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1449535"/>
            <a:ext cx="3886200" cy="484310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847" y="1417638"/>
            <a:ext cx="3835400" cy="49061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8048560"/>
      </p:ext>
    </p:extLst>
  </p:cSld>
  <p:clrMapOvr>
    <a:masterClrMapping/>
  </p:clrMapOvr>
  <p:transition>
    <p:fade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Post-Travel Evaluation</a:t>
            </a:r>
          </a:p>
        </p:txBody>
      </p:sp>
      <p:pic>
        <p:nvPicPr>
          <p:cNvPr id="195588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676400" y="1249363"/>
            <a:ext cx="5791200" cy="5608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117D5A76-B254-2543-8718-B1ACB3FB465C}"/>
              </a:ext>
            </a:extLst>
          </p:cNvPr>
          <p:cNvSpPr txBox="1"/>
          <p:nvPr/>
        </p:nvSpPr>
        <p:spPr>
          <a:xfrm>
            <a:off x="3657600" y="1600200"/>
            <a:ext cx="1143000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>
                <a:effectLst>
                  <a:outerShdw blurRad="38100" dist="38100" dir="2700000" algn="tl">
                    <a:srgbClr val="000000"/>
                  </a:outerShdw>
                </a:effectLst>
              </a:rPr>
              <a:t>Completion Sheet</a:t>
            </a:r>
          </a:p>
        </p:txBody>
      </p:sp>
      <p:pic>
        <p:nvPicPr>
          <p:cNvPr id="196612" name="Picture 4"/>
          <p:cNvPicPr>
            <a:picLocks noChangeAspect="1" noChangeArrowheads="1"/>
          </p:cNvPicPr>
          <p:nvPr/>
        </p:nvPicPr>
        <p:blipFill>
          <a:blip r:embed="rId2" cstate="print"/>
          <a:srcRect l="26247" t="20396" r="26247" b="6000"/>
          <a:stretch>
            <a:fillRect/>
          </a:stretch>
        </p:blipFill>
        <p:spPr bwMode="auto">
          <a:xfrm>
            <a:off x="1676400" y="1249363"/>
            <a:ext cx="5791200" cy="5608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CC70265-096A-7849-8C86-5BFD5CA5256A}"/>
              </a:ext>
            </a:extLst>
          </p:cNvPr>
          <p:cNvSpPr txBox="1"/>
          <p:nvPr/>
        </p:nvSpPr>
        <p:spPr>
          <a:xfrm>
            <a:off x="3657600" y="1524000"/>
            <a:ext cx="1143000" cy="15240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>
    <p:fade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kern="1200" dirty="0">
                <a:effectLst>
                  <a:outerShdw blurRad="38100" dist="38100" dir="2700000" algn="tl">
                    <a:srgbClr val="000000"/>
                  </a:outerShdw>
                </a:effectLst>
                <a:latin typeface="+mj-lt"/>
                <a:ea typeface="+mj-ea"/>
                <a:cs typeface="+mj-cs"/>
              </a:rPr>
              <a:t>Thank You!</a:t>
            </a:r>
          </a:p>
        </p:txBody>
      </p:sp>
      <p:sp>
        <p:nvSpPr>
          <p:cNvPr id="158723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/>
          <a:lstStyle/>
          <a:p>
            <a:pPr algn="ctr" eaLnBrk="1" hangingPunct="1">
              <a:buFont typeface="Monotype Sorts" charset="2"/>
              <a:buNone/>
            </a:pPr>
            <a:endParaRPr lang="en-US"/>
          </a:p>
          <a:p>
            <a:pPr algn="ctr" eaLnBrk="1" hangingPunct="1">
              <a:buFont typeface="Monotype Sorts" charset="2"/>
              <a:buNone/>
            </a:pPr>
            <a:r>
              <a:rPr lang="en-US"/>
              <a:t>Global Health Programs</a:t>
            </a:r>
          </a:p>
        </p:txBody>
      </p:sp>
      <p:sp>
        <p:nvSpPr>
          <p:cNvPr id="158724" name="WordArt 4"/>
          <p:cNvSpPr>
            <a:spLocks noChangeArrowheads="1" noChangeShapeType="1" noTextEdit="1"/>
          </p:cNvSpPr>
          <p:nvPr/>
        </p:nvSpPr>
        <p:spPr bwMode="auto">
          <a:xfrm rot="5400000">
            <a:off x="-1909762" y="3738562"/>
            <a:ext cx="4648200" cy="523875"/>
          </a:xfrm>
          <a:prstGeom prst="rect">
            <a:avLst/>
          </a:prstGeom>
        </p:spPr>
        <p:txBody>
          <a:bodyPr vert="wordArtVert"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auto"/>
            <a:r>
              <a:rPr lang="en-US" sz="3600" kern="10">
                <a:ln w="25400">
                  <a:solidFill>
                    <a:schemeClr val="folHlink"/>
                  </a:solidFill>
                  <a:miter lim="800000"/>
                  <a:headEnd type="none" w="sm" len="sm"/>
                  <a:tailEnd type="none" w="sm" len="sm"/>
                </a:ln>
                <a:solidFill>
                  <a:srgbClr val="FFFF00"/>
                </a:solidFill>
                <a:latin typeface="Arial"/>
                <a:cs typeface="Arial"/>
              </a:rPr>
              <a:t>Thank You</a:t>
            </a:r>
          </a:p>
        </p:txBody>
      </p:sp>
      <p:pic>
        <p:nvPicPr>
          <p:cNvPr id="158725" name="Picture 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90800" y="3124200"/>
            <a:ext cx="4200525" cy="300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76600" y="1219200"/>
            <a:ext cx="2717800" cy="9744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7234028"/>
      </p:ext>
    </p:extLst>
  </p:cSld>
  <p:clrMapOvr>
    <a:masterClrMapping/>
  </p:clrMapOvr>
  <p:transition>
    <p:fade/>
  </p:transition>
</p:sld>
</file>

<file path=ppt/theme/theme1.xml><?xml version="1.0" encoding="utf-8"?>
<a:theme xmlns:a="http://schemas.openxmlformats.org/drawingml/2006/main" name="2_Office Theme">
  <a:themeElements>
    <a:clrScheme name="2_Office Theme 1">
      <a:dk1>
        <a:srgbClr val="000000"/>
      </a:dk1>
      <a:lt1>
        <a:srgbClr val="FFFFFF"/>
      </a:lt1>
      <a:dk2>
        <a:srgbClr val="000000"/>
      </a:dk2>
      <a:lt2>
        <a:srgbClr val="F8F8F8"/>
      </a:lt2>
      <a:accent1>
        <a:srgbClr val="DDDDDD"/>
      </a:accent1>
      <a:accent2>
        <a:srgbClr val="B2B2B2"/>
      </a:accent2>
      <a:accent3>
        <a:srgbClr val="AAAAAA"/>
      </a:accent3>
      <a:accent4>
        <a:srgbClr val="DADADA"/>
      </a:accent4>
      <a:accent5>
        <a:srgbClr val="EBEBEB"/>
      </a:accent5>
      <a:accent6>
        <a:srgbClr val="A1A1A1"/>
      </a:accent6>
      <a:hlink>
        <a:srgbClr val="5F5F5F"/>
      </a:hlink>
      <a:folHlink>
        <a:srgbClr val="919191"/>
      </a:folHlink>
    </a:clrScheme>
    <a:fontScheme name="2_Office Theme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2_Office Theme 1">
        <a:dk1>
          <a:srgbClr val="000000"/>
        </a:dk1>
        <a:lt1>
          <a:srgbClr val="FFFFFF"/>
        </a:lt1>
        <a:dk2>
          <a:srgbClr val="000000"/>
        </a:dk2>
        <a:lt2>
          <a:srgbClr val="F8F8F8"/>
        </a:lt2>
        <a:accent1>
          <a:srgbClr val="DDDDDD"/>
        </a:accent1>
        <a:accent2>
          <a:srgbClr val="B2B2B2"/>
        </a:accent2>
        <a:accent3>
          <a:srgbClr val="AAAAAA"/>
        </a:accent3>
        <a:accent4>
          <a:srgbClr val="DADADA"/>
        </a:accent4>
        <a:accent5>
          <a:srgbClr val="EBEBEB"/>
        </a:accent5>
        <a:accent6>
          <a:srgbClr val="A1A1A1"/>
        </a:accent6>
        <a:hlink>
          <a:srgbClr val="5F5F5F"/>
        </a:hlink>
        <a:folHlink>
          <a:srgbClr val="919191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166</TotalTime>
  <Words>343</Words>
  <Application>Microsoft Office PowerPoint</Application>
  <PresentationFormat>On-screen Show (4:3)</PresentationFormat>
  <Paragraphs>76</Paragraphs>
  <Slides>29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4" baseType="lpstr">
      <vt:lpstr>Arial</vt:lpstr>
      <vt:lpstr>Calibri</vt:lpstr>
      <vt:lpstr>Monotype Sorts</vt:lpstr>
      <vt:lpstr>Wingdings</vt:lpstr>
      <vt:lpstr>2_Office Theme</vt:lpstr>
      <vt:lpstr>Thank You!</vt:lpstr>
      <vt:lpstr>Global Programs Leadership</vt:lpstr>
      <vt:lpstr>How Do I Go?</vt:lpstr>
      <vt:lpstr>Finding The List Of Affiliates</vt:lpstr>
      <vt:lpstr>PowerPoint Presentation</vt:lpstr>
      <vt:lpstr>Spanish Language</vt:lpstr>
      <vt:lpstr>Liability Insurance &amp; Passage Letter</vt:lpstr>
      <vt:lpstr>Personal Trip &amp; Health Insurance</vt:lpstr>
      <vt:lpstr>PowerPoint Presentation</vt:lpstr>
      <vt:lpstr>Temple Institutional Requirements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Documents Checklist</vt:lpstr>
      <vt:lpstr>Pre-Travel Safety/Information</vt:lpstr>
      <vt:lpstr>LCME Compliance</vt:lpstr>
      <vt:lpstr>Pre-Travel Authorization</vt:lpstr>
      <vt:lpstr>Expectations &amp; Validation</vt:lpstr>
      <vt:lpstr>Activities Log: Clinical</vt:lpstr>
      <vt:lpstr>Activities Log: Language</vt:lpstr>
      <vt:lpstr>Supervisor Evaluation</vt:lpstr>
      <vt:lpstr>Post-Travel Evaluation</vt:lpstr>
      <vt:lpstr>Completion Sheet</vt:lpstr>
      <vt:lpstr>Thank You!</vt:lpstr>
    </vt:vector>
  </TitlesOfParts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Thank You!</dc:title>
  <dc:creator>Corporate Edition</dc:creator>
  <cp:lastModifiedBy>Gina L. Ralph</cp:lastModifiedBy>
  <cp:revision>11</cp:revision>
  <dcterms:created xsi:type="dcterms:W3CDTF">2015-01-05T12:43:23Z</dcterms:created>
  <dcterms:modified xsi:type="dcterms:W3CDTF">2019-03-12T10:39:36Z</dcterms:modified>
</cp:coreProperties>
</file>